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1917c71b1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1917c71b1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Kajan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1917c71b1_1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1917c71b1_1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1917c71b1_1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81917c71b1_1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Kajan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19ebad3d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19ebad3d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Kajan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1917c71b1_1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1917c71b1_1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Hyon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1917c71b1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1917c71b1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1917c71b1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1917c71b1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Hyon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1917c71b1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1917c71b1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Kajan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[before slide contents]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-explain little more about the ipad restaurant application and its current state in restaurant business market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-Purpose of preliminary analysis is to identify project goal and possible risks early 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[proceed to rest of slide content]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1917c71b1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1917c71b1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1917c71b1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1917c71b1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Kajan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1917c71b1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1917c71b1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Kajan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1917c71b1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1917c71b1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Kajan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[simplified version of the two points]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failure error rate: 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1917c71b1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81917c71b1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Kajan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1917c71b1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81917c71b1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Hyon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1917c71b1_1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1917c71b1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hyperlink" Target="https://itchronicles.com/opinion/best-machine-learning-programming-language/" TargetMode="External"/><Relationship Id="rId5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459050" y="1265875"/>
            <a:ext cx="8416800" cy="15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iPad Restaurant Application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Hyon Lee, 100488516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Kajan Ravindran, 100608620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2400250" y="575950"/>
            <a:ext cx="63216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Risks and countermeasures: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2410100" y="1595775"/>
            <a:ext cx="6321600" cy="33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FF9900"/>
                </a:highlight>
              </a:rPr>
              <a:t>Unforseen Bugs </a:t>
            </a:r>
            <a:r>
              <a:rPr b="1" lang="en" sz="1300">
                <a:highlight>
                  <a:srgbClr val="FF9900"/>
                </a:highlight>
              </a:rPr>
              <a:t>- addressed during user testing(subtask)</a:t>
            </a:r>
            <a:br>
              <a:rPr lang="en"/>
            </a:br>
            <a:r>
              <a:rPr lang="en" sz="1300"/>
              <a:t>- Prototype creation for new features, and frequent testing conducted by both the development team and external testing team 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Shareholder modifying requirement during development</a:t>
            </a:r>
            <a:br>
              <a:rPr lang="en"/>
            </a:br>
            <a:r>
              <a:rPr lang="en"/>
              <a:t>- </a:t>
            </a:r>
            <a:r>
              <a:rPr lang="en" sz="1300"/>
              <a:t>Despite waterfall/iterative style. Frequent contact with client during development </a:t>
            </a:r>
            <a:br>
              <a:rPr lang="en" sz="1300"/>
            </a:br>
            <a:r>
              <a:rPr lang="en" sz="1300"/>
              <a:t>- Frequent deliverables and prototypes to ensure expectations are translated into product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Unexpected concerns (e.g. emergency outbreak)</a:t>
            </a:r>
            <a:br>
              <a:rPr lang="en"/>
            </a:br>
            <a:r>
              <a:rPr lang="en" sz="1300"/>
              <a:t>-Healthy policy to ensure safety of employees (i.e. work from home)</a:t>
            </a:r>
            <a:endParaRPr sz="1300"/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425" y="1858975"/>
            <a:ext cx="2105299" cy="168423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2"/>
          <p:cNvSpPr txBox="1"/>
          <p:nvPr/>
        </p:nvSpPr>
        <p:spPr>
          <a:xfrm>
            <a:off x="283625" y="4778850"/>
            <a:ext cx="81036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[img]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https://medium.com/mutualmobile/ios-bug-fixing-getting-rid-of-programming-pests-3464c52a728b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2400250" y="575950"/>
            <a:ext cx="63216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Risks and countermeasures: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 txBox="1"/>
          <p:nvPr>
            <p:ph idx="1" type="body"/>
          </p:nvPr>
        </p:nvSpPr>
        <p:spPr>
          <a:xfrm>
            <a:off x="2410100" y="1595775"/>
            <a:ext cx="6321600" cy="33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Hardware and software incompatibility</a:t>
            </a:r>
            <a:br>
              <a:rPr lang="en"/>
            </a:br>
            <a:r>
              <a:rPr lang="en" sz="1300"/>
              <a:t>- Test deployment on various hardware versions 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FF9900"/>
                </a:highlight>
              </a:rPr>
              <a:t>Shareholder dissatisfaction </a:t>
            </a:r>
            <a:r>
              <a:rPr b="1" lang="en" sz="1200">
                <a:highlight>
                  <a:srgbClr val="FF9900"/>
                </a:highlight>
              </a:rPr>
              <a:t>- addressed in prototype development &amp; concept development (subtask)</a:t>
            </a:r>
            <a:br>
              <a:rPr lang="en"/>
            </a:br>
            <a:r>
              <a:rPr lang="en"/>
              <a:t>- </a:t>
            </a:r>
            <a:r>
              <a:rPr lang="en" sz="1300"/>
              <a:t>Frequent updates for shareholder during development</a:t>
            </a:r>
            <a:br>
              <a:rPr lang="en" sz="1300"/>
            </a:br>
            <a:r>
              <a:rPr lang="en" sz="1300"/>
              <a:t>- Consultation to assess what can be done 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600"/>
              <a:t>Outdated hardware or hardware slow down by manufacturer </a:t>
            </a:r>
            <a:br>
              <a:rPr lang="en"/>
            </a:br>
            <a:r>
              <a:rPr lang="en" sz="1300"/>
              <a:t>- Test deployment on various version and hardwares to provide alternatives to customers </a:t>
            </a:r>
            <a:endParaRPr sz="1300"/>
          </a:p>
        </p:txBody>
      </p:sp>
      <p:sp>
        <p:nvSpPr>
          <p:cNvPr id="147" name="Google Shape;147;p23"/>
          <p:cNvSpPr txBox="1"/>
          <p:nvPr/>
        </p:nvSpPr>
        <p:spPr>
          <a:xfrm>
            <a:off x="283625" y="4778850"/>
            <a:ext cx="81036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[img]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https://www.realbusinessgroup.com.au/4-root-causes-customer-dissatisfaction/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1830138"/>
            <a:ext cx="2385318" cy="159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2400250" y="575950"/>
            <a:ext cx="63216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Activity: </a:t>
            </a:r>
            <a:r>
              <a:rPr b="0" lang="en" sz="2000"/>
              <a:t>Activity</a:t>
            </a:r>
            <a:r>
              <a:rPr b="0" lang="en" sz="2000"/>
              <a:t> Diagram</a:t>
            </a:r>
            <a:endParaRPr b="0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4"/>
          <p:cNvPicPr preferRelativeResize="0"/>
          <p:nvPr/>
        </p:nvPicPr>
        <p:blipFill rotWithShape="1">
          <a:blip r:embed="rId3">
            <a:alphaModFix/>
          </a:blip>
          <a:srcRect b="0" l="0" r="0" t="25556"/>
          <a:stretch/>
        </p:blipFill>
        <p:spPr>
          <a:xfrm>
            <a:off x="0" y="1796100"/>
            <a:ext cx="9144000" cy="1591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2400250" y="575950"/>
            <a:ext cx="63216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Activity: </a:t>
            </a:r>
            <a:r>
              <a:rPr b="0" lang="en" sz="2000"/>
              <a:t>detailed view</a:t>
            </a:r>
            <a:endParaRPr b="0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250" y="1286600"/>
            <a:ext cx="3311726" cy="32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6851" y="1286600"/>
            <a:ext cx="3588756" cy="32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2400250" y="575950"/>
            <a:ext cx="63216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available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6"/>
          <p:cNvSpPr txBox="1"/>
          <p:nvPr>
            <p:ph idx="1" type="body"/>
          </p:nvPr>
        </p:nvSpPr>
        <p:spPr>
          <a:xfrm>
            <a:off x="2400250" y="1332950"/>
            <a:ext cx="6321600" cy="33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There are total 6 roles created for the project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Full stack programmer - Hyon</a:t>
            </a:r>
            <a:endParaRPr sz="13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Tech lead- Kajan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Database administrator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Business Analyst (combined with Sales Lead)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Client Relations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Testing Team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Gantt chart</a:t>
            </a:r>
            <a:endParaRPr/>
          </a:p>
        </p:txBody>
      </p:sp>
      <p:pic>
        <p:nvPicPr>
          <p:cNvPr id="173" name="Google Shape;17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000" y="1116125"/>
            <a:ext cx="6385691" cy="3627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2400250" y="575950"/>
            <a:ext cx="63216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2400250" y="1332950"/>
            <a:ext cx="6321600" cy="33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Technology is a growing area in restaurant business market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From analysis, we established clear project objectives to counter the side effects the project.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a business software, measurement of success needs to be measured both technically and in business </a:t>
            </a:r>
            <a:r>
              <a:rPr lang="en"/>
              <a:t>perspective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Despite small team and limited resources, work is allocated to maximize efficiency in waterfall/iterative development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Analysis</a:t>
            </a:r>
            <a:endParaRPr/>
          </a:p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2410075" y="2008979"/>
            <a:ext cx="3071400" cy="14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B5394"/>
                </a:solidFill>
              </a:rPr>
              <a:t>Pros</a:t>
            </a:r>
            <a:endParaRPr b="1" sz="1600">
              <a:solidFill>
                <a:srgbClr val="0B5394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Ease of use (customers)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Easy menu updates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Modern appeal </a:t>
            </a:r>
            <a:endParaRPr/>
          </a:p>
        </p:txBody>
      </p:sp>
      <p:sp>
        <p:nvSpPr>
          <p:cNvPr id="80" name="Google Shape;80;p14"/>
          <p:cNvSpPr txBox="1"/>
          <p:nvPr>
            <p:ph idx="2" type="body"/>
          </p:nvPr>
        </p:nvSpPr>
        <p:spPr>
          <a:xfrm>
            <a:off x="5660350" y="2008925"/>
            <a:ext cx="3071400" cy="14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0000"/>
                </a:solidFill>
              </a:rPr>
              <a:t>Cons</a:t>
            </a:r>
            <a:endParaRPr b="1" sz="1600">
              <a:solidFill>
                <a:srgbClr val="99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Investment for hardware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Software implementation</a:t>
            </a:r>
            <a:endParaRPr/>
          </a:p>
        </p:txBody>
      </p:sp>
      <p:sp>
        <p:nvSpPr>
          <p:cNvPr id="81" name="Google Shape;81;p14"/>
          <p:cNvSpPr txBox="1"/>
          <p:nvPr>
            <p:ph idx="1" type="body"/>
          </p:nvPr>
        </p:nvSpPr>
        <p:spPr>
          <a:xfrm>
            <a:off x="2410100" y="1595776"/>
            <a:ext cx="6321600" cy="9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Before any in-depth analysis, pros and cons of the project were discussed.</a:t>
            </a:r>
            <a:endParaRPr sz="800"/>
          </a:p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2483700" y="3560201"/>
            <a:ext cx="6321600" cy="9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With large investment required compared to traditional ink and paper, our focus will be to increase ease of use, and provide easy updates to the restaurants. </a:t>
            </a:r>
            <a:endParaRPr sz="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Project Objectives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As a software designed for business, objectives of the project is not only just to ensure software runs without fault, but also held at different business standards we’ve established as following: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Appropriate privilege to customers and business respectively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Restaurants should be able to add new menu items/promos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Clients should be able to order with the limited privilege given to them</a:t>
            </a:r>
            <a:br>
              <a:rPr lang="en" sz="1200"/>
            </a:b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Synchronized server and client system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Storefront should be notified in almost real-time once the customer makes an order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All prices changes should affect all machines 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continue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Respective area of operating business should receive </a:t>
            </a:r>
            <a:r>
              <a:rPr lang="en" sz="1600"/>
              <a:t>customer's</a:t>
            </a:r>
            <a:r>
              <a:rPr lang="en" sz="1600"/>
              <a:t> order 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If restaurant is composed of different parts (e.g. bar or dining)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Speed/quality of software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Ordering through software should be efficient than conventional waitress-notepad methods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Errors made by the software should be lower than expected 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Measurement of success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As discussed in objectives, measurement of success will be based on both software project metrics (i.e. latency, downtime) and as a business product point of view (i.e. customer satisfaction, profit margin)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950" y="1329975"/>
            <a:ext cx="2105312" cy="174273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/>
        </p:nvSpPr>
        <p:spPr>
          <a:xfrm>
            <a:off x="83250" y="4688225"/>
            <a:ext cx="89775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latin typeface="Lato"/>
                <a:ea typeface="Lato"/>
                <a:cs typeface="Lato"/>
                <a:sym typeface="Lato"/>
              </a:rPr>
              <a:t>[img above]</a:t>
            </a:r>
            <a:r>
              <a:rPr lang="en" sz="75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https://itchronicles.com/opinion/best-machine-learning-programming-language/</a:t>
            </a:r>
            <a:endParaRPr sz="75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latin typeface="Lato"/>
                <a:ea typeface="Lato"/>
                <a:cs typeface="Lato"/>
                <a:sym typeface="Lato"/>
              </a:rPr>
              <a:t>[img below]https://upserve.com/restaurant-insider/what-does-a-restaurant-server-do/</a:t>
            </a:r>
            <a:endParaRPr sz="75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8325" y="3072700"/>
            <a:ext cx="2105298" cy="1403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Measurement of success cont.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Order Failure/ error rate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Likely one of the biggest fear from the clients (software aspect)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Should never exceed threshold provided by the team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Saved cost analysis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Software approach provides cost reduction from various sources (e.g. staffing, prevention of food waste)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Workplace efficiency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Software implementation reduces human to human interaction, providing shorter order turnaround time 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Net profit analysis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Analysis of break-even point, and potential business gains due to software system (i.e. overlooked metrics and relations due to software implementation)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Software life cycle analysis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As a software project intended to be implemented with waterfall development, assess life of the software regarding maintenance, updates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Measurement of success cont.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/>
              <a:t>Infrastructure: </a:t>
            </a:r>
            <a:r>
              <a:rPr b="0" lang="en" sz="1800"/>
              <a:t>Off-the-shelf</a:t>
            </a:r>
            <a:endParaRPr b="0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As personalized POS system gets more available, there exists “off-the-shelf” product where our team can fine tune the modularized components to create our own product.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Our first testing for infrastructure will be to perform cost analysis of popular “off-the-shelf” software.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Benefits of off-the-shelf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Cons of off-the-shelf</a:t>
            </a:r>
            <a:endParaRPr sz="1600"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625" y="1519088"/>
            <a:ext cx="2105313" cy="2105313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/>
        </p:nvSpPr>
        <p:spPr>
          <a:xfrm>
            <a:off x="283625" y="4778850"/>
            <a:ext cx="81036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[img]https://www.maclocks.eu/de/nollie-ipad-kiosk-ipad-pos-kiosk.html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Infrastructure: </a:t>
            </a:r>
            <a:r>
              <a:rPr b="0" lang="en" sz="1800"/>
              <a:t>In-house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Based on team discussion, largest part of client based is expected to be small to medium-size business. Considering situation given, we choose</a:t>
            </a:r>
            <a:r>
              <a:rPr b="1" lang="en" sz="1600"/>
              <a:t> waterfall/Iterative-style development**</a:t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A three-tier system with data, application and client layer.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Data: local or cloud (based on business size)</a:t>
            </a:r>
            <a:br>
              <a:rPr lang="en" sz="1600"/>
            </a:br>
            <a:r>
              <a:rPr lang="en" sz="1600"/>
              <a:t>Application: application hosted on node or locally</a:t>
            </a:r>
            <a:br>
              <a:rPr lang="en" sz="1600"/>
            </a:br>
            <a:r>
              <a:rPr lang="en" sz="1600"/>
              <a:t>Client layer: application created using Swift or react native</a:t>
            </a:r>
            <a:endParaRPr sz="1600"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400" y="1341474"/>
            <a:ext cx="1838225" cy="76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100" y="2795499"/>
            <a:ext cx="1838219" cy="1006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6400" y="2106166"/>
            <a:ext cx="1838225" cy="689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